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9906000" cy="6858000" type="A4"/>
  <p:notesSz cx="9942513" cy="68103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4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5" d="100"/>
          <a:sy n="85" d="100"/>
        </p:scale>
        <p:origin x="-1685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14" y="-96"/>
      </p:cViewPr>
      <p:guideLst>
        <p:guide orient="horz" pos="2144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10185" cy="34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8" tIns="45079" rIns="90158" bIns="4507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125" y="2"/>
            <a:ext cx="4310185" cy="34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8" tIns="45079" rIns="90158" bIns="450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5788" y="509588"/>
            <a:ext cx="3690937" cy="255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814" y="3234467"/>
            <a:ext cx="7954891" cy="306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8" tIns="45079" rIns="90158" bIns="45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68934"/>
            <a:ext cx="4310185" cy="34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8" tIns="45079" rIns="90158" bIns="4507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125" y="6468934"/>
            <a:ext cx="4310185" cy="34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8" tIns="45079" rIns="90158" bIns="450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1EA84A-2BCA-491C-920D-4B90EBB560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013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E4813-D0D0-44C5-81FF-722565E8ACE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5788" y="509588"/>
            <a:ext cx="3690937" cy="25542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1E1D3-FC9B-40EA-9C58-59F8387852C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5788" y="509588"/>
            <a:ext cx="3690937" cy="255428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09FF-9B2A-4FE4-8042-91C8B333D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572C9-19C5-483B-BF04-F355B7A19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8BED8-4802-43A1-B162-75B88A1CD1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27C2-2411-44C7-BFF7-33B19D3D0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5783-1AD4-4669-AFFE-F24D5E334F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00D5-87C2-4CDA-BF1D-1B47EA845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CC8F-ED04-4C89-B775-67EA74F47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44083-8073-4572-8D84-AEBAF83DD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891C-78D0-4CC4-AEB4-17B4821FD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1CBD-A89F-48DA-97F6-BF1992DF8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E61B9-6A5C-47FF-8A6F-D7F26ABF8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F2495C-4F32-4669-88FF-9FACDC97A5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sterntrust.hscni.net/" TargetMode="External"/><Relationship Id="rId13" Type="http://schemas.openxmlformats.org/officeDocument/2006/relationships/hyperlink" Target="http://www.nursing-standard.co.uk/" TargetMode="External"/><Relationship Id="rId18" Type="http://schemas.openxmlformats.org/officeDocument/2006/relationships/hyperlink" Target="http://www.jobcentreonline.com/" TargetMode="External"/><Relationship Id="rId26" Type="http://schemas.openxmlformats.org/officeDocument/2006/relationships/hyperlink" Target="http://www.getalife.org.uk/" TargetMode="External"/><Relationship Id="rId3" Type="http://schemas.openxmlformats.org/officeDocument/2006/relationships/image" Target="../media/image1.jpeg"/><Relationship Id="rId21" Type="http://schemas.openxmlformats.org/officeDocument/2006/relationships/hyperlink" Target="http://www.vso.org.uk/" TargetMode="External"/><Relationship Id="rId34" Type="http://schemas.openxmlformats.org/officeDocument/2006/relationships/image" Target="../media/image4.jpeg"/><Relationship Id="rId7" Type="http://schemas.openxmlformats.org/officeDocument/2006/relationships/hyperlink" Target="http://www.southerntrust.hscni.net/" TargetMode="External"/><Relationship Id="rId12" Type="http://schemas.openxmlformats.org/officeDocument/2006/relationships/hyperlink" Target="http://www.nurserve.co.uk/" TargetMode="External"/><Relationship Id="rId17" Type="http://schemas.openxmlformats.org/officeDocument/2006/relationships/hyperlink" Target="http://www.nijobs.com/" TargetMode="External"/><Relationship Id="rId25" Type="http://schemas.openxmlformats.org/officeDocument/2006/relationships/hyperlink" Target="http://www.nicsrecruitment.gov.uk/" TargetMode="External"/><Relationship Id="rId3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hscrecruit.com/" TargetMode="External"/><Relationship Id="rId20" Type="http://schemas.openxmlformats.org/officeDocument/2006/relationships/hyperlink" Target="http://www.jobsearchni.com/" TargetMode="External"/><Relationship Id="rId29" Type="http://schemas.openxmlformats.org/officeDocument/2006/relationships/hyperlink" Target="http://www.britishmedicaljob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etrust.hscni.net/" TargetMode="External"/><Relationship Id="rId11" Type="http://schemas.openxmlformats.org/officeDocument/2006/relationships/hyperlink" Target="http://www.nmc4jobs.com/" TargetMode="External"/><Relationship Id="rId24" Type="http://schemas.openxmlformats.org/officeDocument/2006/relationships/hyperlink" Target="http://www.nicemove.ie/" TargetMode="External"/><Relationship Id="rId32" Type="http://schemas.openxmlformats.org/officeDocument/2006/relationships/hyperlink" Target="http://www.jobs.nhs.uk/" TargetMode="External"/><Relationship Id="rId5" Type="http://schemas.openxmlformats.org/officeDocument/2006/relationships/hyperlink" Target="http://www.northerntrust.hscni.net/" TargetMode="External"/><Relationship Id="rId15" Type="http://schemas.openxmlformats.org/officeDocument/2006/relationships/hyperlink" Target="http://www.nursingtimes.net/" TargetMode="External"/><Relationship Id="rId23" Type="http://schemas.openxmlformats.org/officeDocument/2006/relationships/hyperlink" Target="http://www.gradireland.com/" TargetMode="External"/><Relationship Id="rId28" Type="http://schemas.openxmlformats.org/officeDocument/2006/relationships/hyperlink" Target="http://www.jobs4medical.co.uk/" TargetMode="External"/><Relationship Id="rId10" Type="http://schemas.openxmlformats.org/officeDocument/2006/relationships/hyperlink" Target="http://www.nursingcareers.ie/" TargetMode="External"/><Relationship Id="rId19" Type="http://schemas.openxmlformats.org/officeDocument/2006/relationships/hyperlink" Target="http://www.jobsnation.net/" TargetMode="External"/><Relationship Id="rId31" Type="http://schemas.openxmlformats.org/officeDocument/2006/relationships/image" Target="../media/image2.png"/><Relationship Id="rId4" Type="http://schemas.openxmlformats.org/officeDocument/2006/relationships/hyperlink" Target="http://www.belfasttrust.hscni.net/" TargetMode="External"/><Relationship Id="rId9" Type="http://schemas.openxmlformats.org/officeDocument/2006/relationships/hyperlink" Target="http://www.nhscareers.nhs.uk/" TargetMode="External"/><Relationship Id="rId14" Type="http://schemas.openxmlformats.org/officeDocument/2006/relationships/hyperlink" Target="http://www.nursingnetuk.com/" TargetMode="External"/><Relationship Id="rId22" Type="http://schemas.openxmlformats.org/officeDocument/2006/relationships/hyperlink" Target="http://www.prospects.ac.uk/" TargetMode="External"/><Relationship Id="rId27" Type="http://schemas.openxmlformats.org/officeDocument/2006/relationships/hyperlink" Target="http://www.fish4.co.uk/" TargetMode="External"/><Relationship Id="rId30" Type="http://schemas.openxmlformats.org/officeDocument/2006/relationships/hyperlink" Target="http://www.nursing-agencies-lis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qub.ac.uk/schools/SchoolofNursingandMidwife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 descr="Grab2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l="57291" b="67670"/>
          <a:stretch>
            <a:fillRect/>
          </a:stretch>
        </p:blipFill>
        <p:spPr bwMode="auto">
          <a:xfrm>
            <a:off x="1" y="-1"/>
            <a:ext cx="9905999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1" name="Text Box 14"/>
          <p:cNvSpPr txBox="1">
            <a:spLocks noChangeArrowheads="1"/>
          </p:cNvSpPr>
          <p:nvPr/>
        </p:nvSpPr>
        <p:spPr bwMode="auto">
          <a:xfrm>
            <a:off x="4975358" y="6057901"/>
            <a:ext cx="288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GB" sz="1000">
              <a:solidFill>
                <a:srgbClr val="FF3300"/>
              </a:solidFill>
            </a:endParaRPr>
          </a:p>
        </p:txBody>
      </p:sp>
      <p:sp>
        <p:nvSpPr>
          <p:cNvPr id="2052" name="Text Box 25"/>
          <p:cNvSpPr txBox="1">
            <a:spLocks noChangeArrowheads="1"/>
          </p:cNvSpPr>
          <p:nvPr/>
        </p:nvSpPr>
        <p:spPr bwMode="auto">
          <a:xfrm>
            <a:off x="408747" y="384904"/>
            <a:ext cx="38026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500" b="1" dirty="0"/>
              <a:t>Job Hunting for Newly Qualified Nurses</a:t>
            </a:r>
            <a:endParaRPr lang="en-US" sz="1500" b="1" dirty="0"/>
          </a:p>
        </p:txBody>
      </p:sp>
      <p:sp>
        <p:nvSpPr>
          <p:cNvPr id="2053" name="Text Box 26"/>
          <p:cNvSpPr txBox="1">
            <a:spLocks noChangeArrowheads="1"/>
          </p:cNvSpPr>
          <p:nvPr/>
        </p:nvSpPr>
        <p:spPr bwMode="auto">
          <a:xfrm>
            <a:off x="272480" y="1268760"/>
            <a:ext cx="261236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900" dirty="0"/>
              <a:t>Belfast Health and Social Care Trust</a:t>
            </a:r>
          </a:p>
          <a:p>
            <a:pPr algn="l"/>
            <a:r>
              <a:rPr lang="en-US" sz="900" dirty="0"/>
              <a:t>Northern Health and Social Care Trust</a:t>
            </a:r>
          </a:p>
          <a:p>
            <a:pPr algn="l"/>
            <a:r>
              <a:rPr lang="en-US" sz="900" dirty="0"/>
              <a:t>South Eastern Health and Social Care Trust</a:t>
            </a:r>
          </a:p>
          <a:p>
            <a:pPr algn="l"/>
            <a:r>
              <a:rPr lang="en-US" sz="900" dirty="0"/>
              <a:t>Southern Health and Social Care Trust</a:t>
            </a:r>
          </a:p>
          <a:p>
            <a:pPr algn="l"/>
            <a:r>
              <a:rPr lang="en-US" sz="900" dirty="0"/>
              <a:t>Western Health and Social Care Trust</a:t>
            </a:r>
          </a:p>
        </p:txBody>
      </p:sp>
      <p:sp>
        <p:nvSpPr>
          <p:cNvPr id="2054" name="Text Box 28"/>
          <p:cNvSpPr txBox="1">
            <a:spLocks noChangeArrowheads="1"/>
          </p:cNvSpPr>
          <p:nvPr/>
        </p:nvSpPr>
        <p:spPr bwMode="auto">
          <a:xfrm>
            <a:off x="2507457" y="1257038"/>
            <a:ext cx="26123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900" dirty="0"/>
              <a:t>        </a:t>
            </a:r>
            <a:r>
              <a:rPr lang="en-GB" sz="900" dirty="0">
                <a:hlinkClick r:id="rId4"/>
              </a:rPr>
              <a:t>www.belfasttrust.hscni.net</a:t>
            </a:r>
            <a:endParaRPr lang="en-GB" sz="900" dirty="0"/>
          </a:p>
          <a:p>
            <a:pPr algn="l"/>
            <a:r>
              <a:rPr lang="en-GB" sz="900" dirty="0"/>
              <a:t>        </a:t>
            </a:r>
            <a:r>
              <a:rPr lang="en-GB" sz="900" dirty="0">
                <a:hlinkClick r:id="rId5"/>
              </a:rPr>
              <a:t>www.northerntrust.hscni.net</a:t>
            </a:r>
            <a:endParaRPr lang="en-GB" sz="900" dirty="0"/>
          </a:p>
          <a:p>
            <a:pPr algn="l"/>
            <a:r>
              <a:rPr lang="en-GB" sz="900" dirty="0"/>
              <a:t>        </a:t>
            </a:r>
            <a:r>
              <a:rPr lang="en-GB" sz="900" dirty="0">
                <a:hlinkClick r:id="rId6"/>
              </a:rPr>
              <a:t>www.setrust.hscni.net</a:t>
            </a:r>
            <a:endParaRPr lang="en-GB" sz="900" dirty="0"/>
          </a:p>
          <a:p>
            <a:pPr algn="l"/>
            <a:r>
              <a:rPr lang="en-GB" sz="900" dirty="0"/>
              <a:t>        </a:t>
            </a:r>
            <a:r>
              <a:rPr lang="en-GB" sz="900" dirty="0">
                <a:hlinkClick r:id="rId7"/>
              </a:rPr>
              <a:t>www.southerntrust.hscni.net</a:t>
            </a:r>
            <a:endParaRPr lang="en-GB" sz="900" dirty="0"/>
          </a:p>
          <a:p>
            <a:pPr algn="l"/>
            <a:r>
              <a:rPr lang="en-GB" sz="900" dirty="0"/>
              <a:t>        </a:t>
            </a:r>
            <a:r>
              <a:rPr lang="en-GB" sz="900" dirty="0">
                <a:hlinkClick r:id="rId8"/>
              </a:rPr>
              <a:t>www.westerntrust.hscni.net</a:t>
            </a:r>
            <a:endParaRPr lang="en-GB" sz="900" dirty="0"/>
          </a:p>
          <a:p>
            <a:pPr algn="l"/>
            <a:endParaRPr lang="en-GB" sz="900" dirty="0"/>
          </a:p>
        </p:txBody>
      </p:sp>
      <p:sp>
        <p:nvSpPr>
          <p:cNvPr id="2055" name="Text Box 29"/>
          <p:cNvSpPr txBox="1">
            <a:spLocks noChangeArrowheads="1"/>
          </p:cNvSpPr>
          <p:nvPr/>
        </p:nvSpPr>
        <p:spPr bwMode="auto">
          <a:xfrm>
            <a:off x="390908" y="2492897"/>
            <a:ext cx="26123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000" dirty="0">
                <a:hlinkClick r:id="rId9"/>
              </a:rPr>
              <a:t>www.nhscareers.nhs.uk</a:t>
            </a:r>
            <a:endParaRPr lang="en-GB" sz="1000" dirty="0">
              <a:hlinkClick r:id="rId10"/>
            </a:endParaRPr>
          </a:p>
          <a:p>
            <a:pPr algn="l"/>
            <a:r>
              <a:rPr lang="en-GB" sz="1000" dirty="0">
                <a:hlinkClick r:id="rId10"/>
              </a:rPr>
              <a:t>www.nursingcareers.ie</a:t>
            </a:r>
            <a:endParaRPr lang="en-GB" sz="1000" dirty="0">
              <a:hlinkClick r:id="rId11"/>
            </a:endParaRPr>
          </a:p>
          <a:p>
            <a:pPr algn="l"/>
            <a:r>
              <a:rPr lang="en-GB" sz="1000" dirty="0" smtClean="0">
                <a:hlinkClick r:id="rId12"/>
              </a:rPr>
              <a:t>www.nurserve.co.uk</a:t>
            </a:r>
            <a:endParaRPr lang="en-GB" sz="1000" dirty="0">
              <a:hlinkClick r:id="rId13"/>
            </a:endParaRPr>
          </a:p>
          <a:p>
            <a:pPr algn="l"/>
            <a:r>
              <a:rPr lang="en-GB" sz="1000" dirty="0">
                <a:hlinkClick r:id="rId13"/>
              </a:rPr>
              <a:t>www.nursing-standard.co.uk</a:t>
            </a:r>
            <a:endParaRPr lang="en-GB" sz="1000" dirty="0">
              <a:hlinkClick r:id="rId14"/>
            </a:endParaRPr>
          </a:p>
          <a:p>
            <a:pPr algn="l"/>
            <a:r>
              <a:rPr lang="en-GB" sz="1000" dirty="0">
                <a:hlinkClick r:id="rId14"/>
              </a:rPr>
              <a:t>www.nursingnetuk.com</a:t>
            </a:r>
            <a:endParaRPr lang="en-GB" sz="1000" dirty="0">
              <a:hlinkClick r:id="rId15"/>
            </a:endParaRPr>
          </a:p>
          <a:p>
            <a:pPr algn="l"/>
            <a:r>
              <a:rPr lang="en-GB" sz="1000" dirty="0">
                <a:hlinkClick r:id="rId15"/>
              </a:rPr>
              <a:t>www.nursingtimes.net</a:t>
            </a:r>
            <a:endParaRPr lang="en-GB" sz="1000" dirty="0"/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390908" y="782212"/>
            <a:ext cx="36134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tabLst>
                <a:tab pos="4572000" algn="l"/>
              </a:tabLst>
            </a:pPr>
            <a:r>
              <a:rPr lang="en-GB" sz="1000" b="1" dirty="0"/>
              <a:t>NI Trusts who advertise &amp; accept online applications </a:t>
            </a:r>
            <a:r>
              <a:rPr lang="en-GB" sz="1000" b="1" dirty="0" smtClean="0"/>
              <a:t>at</a:t>
            </a:r>
            <a:r>
              <a:rPr lang="en-GB" sz="1000" b="1" dirty="0"/>
              <a:t>: </a:t>
            </a:r>
            <a:endParaRPr lang="en-GB" sz="1000" b="1" dirty="0" smtClean="0"/>
          </a:p>
          <a:p>
            <a:pPr algn="l">
              <a:tabLst>
                <a:tab pos="4572000" algn="l"/>
              </a:tabLst>
            </a:pPr>
            <a:r>
              <a:rPr lang="en-GB" sz="1000" b="1" dirty="0" smtClean="0">
                <a:hlinkClick r:id="rId16"/>
              </a:rPr>
              <a:t>www.hscrecruit.com</a:t>
            </a:r>
            <a:endParaRPr lang="en-US" sz="1000" b="1" dirty="0"/>
          </a:p>
        </p:txBody>
      </p:sp>
      <p:sp>
        <p:nvSpPr>
          <p:cNvPr id="2057" name="Text Box 33"/>
          <p:cNvSpPr txBox="1">
            <a:spLocks noChangeArrowheads="1"/>
          </p:cNvSpPr>
          <p:nvPr/>
        </p:nvSpPr>
        <p:spPr bwMode="auto">
          <a:xfrm>
            <a:off x="242192" y="2180368"/>
            <a:ext cx="24577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000" b="1" dirty="0"/>
              <a:t>Nursing jobs and careers information</a:t>
            </a:r>
          </a:p>
        </p:txBody>
      </p:sp>
      <p:sp>
        <p:nvSpPr>
          <p:cNvPr id="2058" name="Text Box 35"/>
          <p:cNvSpPr txBox="1">
            <a:spLocks noChangeArrowheads="1"/>
          </p:cNvSpPr>
          <p:nvPr/>
        </p:nvSpPr>
        <p:spPr bwMode="auto">
          <a:xfrm>
            <a:off x="243644" y="3645589"/>
            <a:ext cx="41729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1000" b="1" dirty="0"/>
              <a:t>Generic recruitment sites that include NI &amp; UK nursing vacancies</a:t>
            </a:r>
            <a:r>
              <a:rPr lang="en-GB" sz="1000" dirty="0"/>
              <a:t> </a:t>
            </a:r>
            <a:endParaRPr lang="en-US" sz="1000" dirty="0"/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409419" y="3891810"/>
            <a:ext cx="26123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000" dirty="0">
                <a:hlinkClick r:id="rId17"/>
              </a:rPr>
              <a:t>www.nijobs.com</a:t>
            </a:r>
            <a:endParaRPr lang="en-GB" sz="1000" dirty="0">
              <a:hlinkClick r:id="rId18"/>
            </a:endParaRPr>
          </a:p>
          <a:p>
            <a:pPr algn="l"/>
            <a:r>
              <a:rPr lang="en-GB" sz="1000" dirty="0">
                <a:hlinkClick r:id="rId18"/>
              </a:rPr>
              <a:t>www.jobcentreonline.com</a:t>
            </a:r>
            <a:endParaRPr lang="en-GB" sz="1000" dirty="0">
              <a:hlinkClick r:id="rId19"/>
            </a:endParaRPr>
          </a:p>
          <a:p>
            <a:pPr algn="l"/>
            <a:r>
              <a:rPr lang="en-GB" sz="1000" dirty="0">
                <a:hlinkClick r:id="rId19"/>
              </a:rPr>
              <a:t>www.jobsnation.net</a:t>
            </a:r>
            <a:endParaRPr lang="en-GB" sz="1000" dirty="0">
              <a:hlinkClick r:id="rId20"/>
            </a:endParaRPr>
          </a:p>
          <a:p>
            <a:pPr algn="l"/>
            <a:r>
              <a:rPr lang="en-GB" sz="1000" dirty="0">
                <a:hlinkClick r:id="rId20"/>
              </a:rPr>
              <a:t>www.jobsearchni.com</a:t>
            </a:r>
            <a:endParaRPr lang="en-GB" sz="1000" dirty="0">
              <a:hlinkClick r:id="rId21"/>
            </a:endParaRPr>
          </a:p>
          <a:p>
            <a:pPr algn="l"/>
            <a:r>
              <a:rPr lang="en-GB" sz="1000" dirty="0">
                <a:hlinkClick r:id="rId21"/>
              </a:rPr>
              <a:t>www.vso.org.uk</a:t>
            </a:r>
            <a:endParaRPr lang="en-GB" sz="1000" dirty="0">
              <a:hlinkClick r:id="rId22"/>
            </a:endParaRPr>
          </a:p>
          <a:p>
            <a:pPr algn="l"/>
            <a:r>
              <a:rPr lang="en-GB" sz="1000" dirty="0">
                <a:hlinkClick r:id="rId22"/>
              </a:rPr>
              <a:t>www.prospects.ac.uk</a:t>
            </a:r>
            <a:endParaRPr lang="en-GB" sz="1000" dirty="0">
              <a:hlinkClick r:id="rId23"/>
            </a:endParaRPr>
          </a:p>
          <a:p>
            <a:pPr algn="l"/>
            <a:r>
              <a:rPr lang="en-GB" sz="1000" dirty="0">
                <a:hlinkClick r:id="rId23"/>
              </a:rPr>
              <a:t>www.gradireland.com</a:t>
            </a:r>
            <a:endParaRPr lang="en-GB" sz="1000" dirty="0">
              <a:hlinkClick r:id="rId24"/>
            </a:endParaRPr>
          </a:p>
          <a:p>
            <a:pPr algn="l"/>
            <a:r>
              <a:rPr lang="en-GB" sz="1000" dirty="0">
                <a:hlinkClick r:id="rId25"/>
              </a:rPr>
              <a:t>www.nicsrecruitment.gov.uk</a:t>
            </a:r>
            <a:endParaRPr lang="en-GB" sz="1000" dirty="0">
              <a:hlinkClick r:id="rId26"/>
            </a:endParaRPr>
          </a:p>
          <a:p>
            <a:pPr algn="l"/>
            <a:r>
              <a:rPr lang="en-GB" sz="1000" dirty="0" smtClean="0">
                <a:hlinkClick r:id="rId27"/>
              </a:rPr>
              <a:t>www.fish4.co.uk</a:t>
            </a:r>
            <a:endParaRPr lang="en-GB" sz="1000" dirty="0" smtClean="0"/>
          </a:p>
          <a:p>
            <a:pPr algn="l"/>
            <a:r>
              <a:rPr lang="en-GB" sz="1000" dirty="0" smtClean="0">
                <a:hlinkClick r:id="rId28"/>
              </a:rPr>
              <a:t>www.jobs4medical.co.uk</a:t>
            </a:r>
            <a:endParaRPr lang="en-GB" sz="1000" dirty="0"/>
          </a:p>
          <a:p>
            <a:pPr algn="l"/>
            <a:r>
              <a:rPr lang="en-GB" sz="1000" dirty="0">
                <a:hlinkClick r:id="rId29"/>
              </a:rPr>
              <a:t>www.britishmedicaljobs.com</a:t>
            </a:r>
            <a:endParaRPr lang="en-GB" sz="1000" dirty="0"/>
          </a:p>
          <a:p>
            <a:pPr algn="l"/>
            <a:endParaRPr lang="en-GB" sz="1000" dirty="0"/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272480" y="5684169"/>
            <a:ext cx="348044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900" b="1" dirty="0"/>
              <a:t>A list of Northern Ireland &amp; UK nursing agencies is available</a:t>
            </a:r>
          </a:p>
          <a:p>
            <a:pPr algn="l"/>
            <a:r>
              <a:rPr lang="en-GB" sz="900" b="1" dirty="0"/>
              <a:t>at: </a:t>
            </a:r>
            <a:r>
              <a:rPr lang="en-GB" sz="900" b="1" dirty="0">
                <a:hlinkClick r:id="rId30"/>
              </a:rPr>
              <a:t>www.nursing-agencies-list.com</a:t>
            </a:r>
            <a:endParaRPr lang="en-GB" sz="900" b="1" dirty="0"/>
          </a:p>
          <a:p>
            <a:pPr algn="l"/>
            <a:endParaRPr lang="en-US" sz="900" b="1" dirty="0"/>
          </a:p>
        </p:txBody>
      </p:sp>
      <p:sp>
        <p:nvSpPr>
          <p:cNvPr id="2062" name="Text Box 45"/>
          <p:cNvSpPr txBox="1">
            <a:spLocks noChangeArrowheads="1"/>
          </p:cNvSpPr>
          <p:nvPr/>
        </p:nvSpPr>
        <p:spPr bwMode="auto">
          <a:xfrm>
            <a:off x="5380889" y="1181100"/>
            <a:ext cx="4211769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/>
              <a:t>QUEEN’S UNIVERSITY BELFAST</a:t>
            </a:r>
          </a:p>
          <a:p>
            <a:pPr defTabSz="931863"/>
            <a:r>
              <a:rPr lang="en-GB" b="1" dirty="0"/>
              <a:t>SCHOOL OF NURSING &amp; MIDWIFERY</a:t>
            </a:r>
          </a:p>
          <a:p>
            <a:r>
              <a:rPr lang="en-GB" b="1" dirty="0"/>
              <a:t>NURSING JOBS FAIR</a:t>
            </a:r>
          </a:p>
          <a:p>
            <a:endParaRPr lang="en-GB" sz="1600" b="1" dirty="0"/>
          </a:p>
          <a:p>
            <a:r>
              <a:rPr lang="en-GB" sz="1600" b="1" dirty="0" smtClean="0"/>
              <a:t>Sir William </a:t>
            </a:r>
            <a:r>
              <a:rPr lang="en-GB" sz="1600" b="1" dirty="0" err="1" smtClean="0"/>
              <a:t>Whitla</a:t>
            </a:r>
            <a:r>
              <a:rPr lang="en-GB" sz="1600" b="1" dirty="0" smtClean="0"/>
              <a:t> Hall</a:t>
            </a:r>
          </a:p>
          <a:p>
            <a:r>
              <a:rPr lang="en-GB" sz="1600" b="1" dirty="0" smtClean="0"/>
              <a:t>Wednesday 28 October 2015</a:t>
            </a:r>
            <a:endParaRPr lang="en-GB" sz="1600" b="1" dirty="0"/>
          </a:p>
          <a:p>
            <a:r>
              <a:rPr lang="en-GB" sz="1600" b="1" dirty="0" smtClean="0"/>
              <a:t>9.30am -</a:t>
            </a:r>
            <a:r>
              <a:rPr lang="en-GB" sz="1600" b="1" dirty="0"/>
              <a:t>12 noon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81" y="350519"/>
            <a:ext cx="4822697" cy="556465"/>
          </a:xfrm>
          <a:prstGeom prst="rect">
            <a:avLst/>
          </a:prstGeom>
        </p:spPr>
      </p:pic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272480" y="6180138"/>
            <a:ext cx="37433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900" b="1" dirty="0"/>
              <a:t>The central online job search website for NHS employers across </a:t>
            </a:r>
          </a:p>
          <a:p>
            <a:pPr algn="l"/>
            <a:r>
              <a:rPr lang="en-GB" sz="900" b="1" dirty="0"/>
              <a:t>England is </a:t>
            </a:r>
            <a:r>
              <a:rPr lang="en-GB" sz="900" b="1" dirty="0">
                <a:hlinkClick r:id="rId32"/>
              </a:rPr>
              <a:t>www.jobs.nhs.uk</a:t>
            </a:r>
            <a:endParaRPr lang="en-GB" sz="900" b="1" dirty="0"/>
          </a:p>
          <a:p>
            <a:pPr algn="l"/>
            <a:endParaRPr lang="en-US" sz="900" b="1" dirty="0"/>
          </a:p>
        </p:txBody>
      </p:sp>
      <p:pic>
        <p:nvPicPr>
          <p:cNvPr id="3" name="Picture 2" descr="Diamonds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31" y="201247"/>
            <a:ext cx="2280444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cnaduty.com/wp-content/uploads/2015/03/Certified-Nursing-Assistant-and-CNA-Training-22.jp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888" y="3600612"/>
            <a:ext cx="4211481" cy="280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Grab2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l="57291" b="67670"/>
          <a:stretch>
            <a:fillRect/>
          </a:stretch>
        </p:blipFill>
        <p:spPr bwMode="auto">
          <a:xfrm>
            <a:off x="0" y="-1"/>
            <a:ext cx="9906000" cy="68580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88900" cap="sq">
            <a:solidFill>
              <a:schemeClr val="accent2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5" name="Rectangle 15"/>
          <p:cNvSpPr>
            <a:spLocks noChangeArrowheads="1"/>
          </p:cNvSpPr>
          <p:nvPr/>
        </p:nvSpPr>
        <p:spPr bwMode="auto">
          <a:xfrm>
            <a:off x="5063112" y="188640"/>
            <a:ext cx="4827256" cy="480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GB" sz="1200" b="1" i="1" dirty="0" smtClean="0"/>
              <a:t>To make </a:t>
            </a:r>
            <a:r>
              <a:rPr lang="en-GB" sz="1200" b="1" i="1" dirty="0"/>
              <a:t>the most of the </a:t>
            </a:r>
            <a:r>
              <a:rPr lang="en-GB" sz="1200" b="1" i="1" dirty="0" smtClean="0"/>
              <a:t>Fair…</a:t>
            </a:r>
            <a:endParaRPr lang="en-GB" sz="1200" b="1" i="1" dirty="0"/>
          </a:p>
          <a:p>
            <a:pPr algn="l"/>
            <a:endParaRPr lang="en-US" sz="1000" dirty="0"/>
          </a:p>
          <a:p>
            <a:pPr algn="l"/>
            <a:r>
              <a:rPr lang="en-GB" sz="1000" b="1" u="sng" dirty="0"/>
              <a:t>Be organised</a:t>
            </a:r>
            <a:endParaRPr lang="en-US" sz="1000" b="1" u="sng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Check the list of participants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Decide which stands you want to visit</a:t>
            </a:r>
            <a:endParaRPr lang="en-US" sz="10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Be clear about the type of work you are seeking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Be able to explain what attracts you to a particular type of work and why </a:t>
            </a:r>
            <a:endParaRPr lang="en-GB" sz="1000" dirty="0" smtClean="0"/>
          </a:p>
          <a:p>
            <a:pPr algn="l"/>
            <a:r>
              <a:rPr lang="en-GB" sz="1000" dirty="0" smtClean="0"/>
              <a:t>     you </a:t>
            </a:r>
            <a:r>
              <a:rPr lang="en-GB" sz="1000" dirty="0"/>
              <a:t>are interested in the </a:t>
            </a:r>
            <a:r>
              <a:rPr lang="en-GB" sz="1000" dirty="0" smtClean="0"/>
              <a:t>Trust/organisation/employer</a:t>
            </a:r>
          </a:p>
          <a:p>
            <a:pPr algn="l"/>
            <a:endParaRPr lang="en-GB" sz="1000" dirty="0" smtClean="0"/>
          </a:p>
          <a:p>
            <a:pPr algn="l"/>
            <a:r>
              <a:rPr lang="en-GB" sz="1000" b="1" u="sng" dirty="0" smtClean="0"/>
              <a:t>Questions you could be asking</a:t>
            </a:r>
          </a:p>
          <a:p>
            <a:pPr algn="l"/>
            <a:endParaRPr lang="en-GB" sz="1000" b="1" i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‘I am interested in developing a career in…… area of practice.  </a:t>
            </a:r>
            <a:r>
              <a:rPr lang="en-GB" sz="1000" dirty="0" smtClean="0"/>
              <a:t>What </a:t>
            </a:r>
            <a:r>
              <a:rPr lang="en-GB" sz="1000" dirty="0"/>
              <a:t>are the possibilities for career development in this area</a:t>
            </a:r>
            <a:r>
              <a:rPr lang="en-GB" sz="1000" dirty="0" smtClean="0"/>
              <a:t>?’</a:t>
            </a:r>
            <a:endParaRPr lang="en-US" sz="10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‘Are there opportunities to get experience in a variety of clinical settings</a:t>
            </a:r>
            <a:r>
              <a:rPr lang="en-GB" sz="1000" dirty="0" smtClean="0"/>
              <a:t>?’</a:t>
            </a:r>
            <a:endParaRPr lang="en-US" sz="10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‘Is an induction programme offered and what does it cover</a:t>
            </a:r>
            <a:r>
              <a:rPr lang="en-GB" sz="1000" dirty="0" smtClean="0"/>
              <a:t>?’</a:t>
            </a:r>
            <a:endParaRPr lang="en-US" sz="10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‘Are there opportunities for professional development and what support is available</a:t>
            </a:r>
            <a:r>
              <a:rPr lang="en-GB" sz="1000" dirty="0" smtClean="0"/>
              <a:t>?’</a:t>
            </a:r>
            <a:endParaRPr lang="en-US" sz="10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‘What is the availability of funding or study leave for further education and </a:t>
            </a:r>
            <a:endParaRPr lang="en-GB" sz="1000" dirty="0" smtClean="0"/>
          </a:p>
          <a:p>
            <a:pPr algn="l"/>
            <a:r>
              <a:rPr lang="en-GB" sz="1000" dirty="0"/>
              <a:t> </a:t>
            </a:r>
            <a:r>
              <a:rPr lang="en-GB" sz="1000" dirty="0" smtClean="0"/>
              <a:t>     what </a:t>
            </a:r>
            <a:r>
              <a:rPr lang="en-GB" sz="1000" dirty="0"/>
              <a:t>other continuing professional development initiatives are offered?’</a:t>
            </a:r>
          </a:p>
          <a:p>
            <a:pPr algn="l"/>
            <a:endParaRPr lang="en-US" sz="1000" dirty="0"/>
          </a:p>
          <a:p>
            <a:pPr algn="l"/>
            <a:r>
              <a:rPr lang="en-GB" sz="1000" b="1" u="sng" dirty="0"/>
              <a:t>Follow </a:t>
            </a:r>
            <a:r>
              <a:rPr lang="en-GB" sz="1000" b="1" u="sng" dirty="0" smtClean="0"/>
              <a:t>up</a:t>
            </a:r>
          </a:p>
          <a:p>
            <a:pPr algn="l"/>
            <a:endParaRPr lang="en-US" sz="1000" u="sng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If you are interested in what’s on offer ask about the next stage of the </a:t>
            </a:r>
            <a:endParaRPr lang="en-GB" sz="1000" dirty="0" smtClean="0"/>
          </a:p>
          <a:p>
            <a:pPr algn="l"/>
            <a:r>
              <a:rPr lang="en-GB" sz="1000" dirty="0"/>
              <a:t> </a:t>
            </a:r>
            <a:r>
              <a:rPr lang="en-GB" sz="1000" dirty="0" smtClean="0"/>
              <a:t>    selection </a:t>
            </a:r>
            <a:r>
              <a:rPr lang="en-GB" sz="1000" dirty="0"/>
              <a:t>process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 smtClean="0"/>
              <a:t>Make full </a:t>
            </a:r>
            <a:r>
              <a:rPr lang="en-GB" sz="1000" dirty="0"/>
              <a:t>use of your contacts and the information you collect at the Fair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Visit websites of organisations/employers for information on vacancies and </a:t>
            </a:r>
            <a:r>
              <a:rPr lang="en-GB" sz="1000" dirty="0" smtClean="0"/>
              <a:t>online </a:t>
            </a:r>
            <a:r>
              <a:rPr lang="en-GB" sz="1000" dirty="0"/>
              <a:t>applications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Consider further education options and Continuing Professional </a:t>
            </a:r>
            <a:r>
              <a:rPr lang="en-GB" sz="1000" dirty="0" smtClean="0"/>
              <a:t>Development</a:t>
            </a:r>
            <a:r>
              <a:rPr lang="en-GB" sz="1000" dirty="0"/>
              <a:t> </a:t>
            </a:r>
            <a:r>
              <a:rPr lang="en-GB" sz="1000" dirty="0" smtClean="0"/>
              <a:t> </a:t>
            </a:r>
            <a:r>
              <a:rPr lang="en-GB" sz="1000" dirty="0" smtClean="0">
                <a:hlinkClick r:id="rId4"/>
              </a:rPr>
              <a:t>www.qub.ac.uk/schools/SchoolofNursingandMidwifery</a:t>
            </a:r>
            <a:endParaRPr lang="en-GB" sz="1000" dirty="0"/>
          </a:p>
          <a:p>
            <a:pPr algn="l"/>
            <a:endParaRPr lang="en-US" sz="1000" dirty="0"/>
          </a:p>
        </p:txBody>
      </p:sp>
      <p:sp>
        <p:nvSpPr>
          <p:cNvPr id="3077" name="Text Box 24"/>
          <p:cNvSpPr txBox="1">
            <a:spLocks noChangeArrowheads="1"/>
          </p:cNvSpPr>
          <p:nvPr/>
        </p:nvSpPr>
        <p:spPr bwMode="auto">
          <a:xfrm>
            <a:off x="234862" y="1225689"/>
            <a:ext cx="223379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GB" sz="1000" b="1" i="1" dirty="0"/>
              <a:t>List of </a:t>
            </a:r>
            <a:r>
              <a:rPr lang="en-GB" sz="1000" b="1" i="1" dirty="0" smtClean="0"/>
              <a:t>Participants</a:t>
            </a:r>
          </a:p>
          <a:p>
            <a:pPr algn="l"/>
            <a:endParaRPr lang="en-GB" sz="1000" b="1" i="1" dirty="0" smtClean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Alpha Hospitals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Avon and Wiltshire NHS Trust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Balmoral Healthcare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Belfast HSC Trust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Berkshire Healthcare NMH Foundation Trust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Bond Healthcare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Care Circle </a:t>
            </a:r>
            <a:r>
              <a:rPr lang="en-GB" sz="1000" dirty="0" err="1"/>
              <a:t>Dunmurry</a:t>
            </a:r>
            <a:endParaRPr lang="en-GB" sz="1000" dirty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Conway Group Healthcare (Brooklands)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Cpl Healthcare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 err="1"/>
              <a:t>Craegmoor</a:t>
            </a:r>
            <a:r>
              <a:rPr lang="en-GB" sz="1000" dirty="0"/>
              <a:t> NI (Part of the Priory Group)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Education, Recruitment &amp; Marketing (King’s College Hospital London)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First Choice Selection Services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Four Seasons Healthcare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 err="1"/>
              <a:t>Glencarron</a:t>
            </a:r>
            <a:r>
              <a:rPr lang="en-GB" sz="1000" dirty="0"/>
              <a:t> Nursing Home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Just Nurses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Kennedy Nursing Recruitment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Luton and Dunstable University Hospital NHS Trust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Macklin </a:t>
            </a:r>
            <a:r>
              <a:rPr lang="en-GB" sz="1000" dirty="0" smtClean="0"/>
              <a:t>Group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 err="1"/>
              <a:t>Movilla</a:t>
            </a:r>
            <a:r>
              <a:rPr lang="en-GB" sz="1000" dirty="0"/>
              <a:t> Nursing Home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/>
              <a:t>MPA Recruitment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endParaRPr lang="en-GB" sz="1000" dirty="0"/>
          </a:p>
          <a:p>
            <a:pPr algn="l"/>
            <a:endParaRPr lang="en-GB" sz="1000" dirty="0" smtClean="0">
              <a:solidFill>
                <a:srgbClr val="FF0000"/>
              </a:solidFill>
            </a:endParaRPr>
          </a:p>
          <a:p>
            <a:pPr algn="l"/>
            <a:endParaRPr lang="en-US" sz="1000" dirty="0"/>
          </a:p>
          <a:p>
            <a:pPr algn="l"/>
            <a:endParaRPr lang="en-US" sz="1000" dirty="0"/>
          </a:p>
          <a:p>
            <a:pPr algn="l"/>
            <a:endParaRPr lang="en-US" sz="1000" dirty="0"/>
          </a:p>
          <a:p>
            <a:pPr algn="l"/>
            <a:endParaRPr lang="en-US" sz="1000" dirty="0"/>
          </a:p>
          <a:p>
            <a:pPr algn="l"/>
            <a:endParaRPr lang="en-US" sz="1000" dirty="0"/>
          </a:p>
        </p:txBody>
      </p:sp>
      <p:sp>
        <p:nvSpPr>
          <p:cNvPr id="3078" name="Text Box 25"/>
          <p:cNvSpPr txBox="1">
            <a:spLocks noChangeArrowheads="1"/>
          </p:cNvSpPr>
          <p:nvPr/>
        </p:nvSpPr>
        <p:spPr bwMode="auto">
          <a:xfrm>
            <a:off x="85891" y="5678832"/>
            <a:ext cx="46805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 marL="342900" indent="-342900" algn="l"/>
            <a:endParaRPr lang="en-GB" sz="1000" b="1" i="1" dirty="0" smtClean="0"/>
          </a:p>
          <a:p>
            <a:pPr marL="342900" indent="-342900" algn="l"/>
            <a:r>
              <a:rPr lang="en-GB" sz="1000" b="1" dirty="0" smtClean="0"/>
              <a:t>	</a:t>
            </a:r>
            <a:r>
              <a:rPr lang="en-GB" sz="1000" dirty="0" smtClean="0"/>
              <a:t>1.  Communication skills </a:t>
            </a:r>
          </a:p>
          <a:p>
            <a:pPr marL="342900" indent="-342900" algn="l"/>
            <a:r>
              <a:rPr lang="en-GB" sz="1000" dirty="0"/>
              <a:t>	2.  Counselling skills</a:t>
            </a:r>
          </a:p>
          <a:p>
            <a:pPr marL="342900" indent="-342900" algn="l"/>
            <a:r>
              <a:rPr lang="en-GB" sz="1000" dirty="0"/>
              <a:t>	3.  Leadership</a:t>
            </a:r>
          </a:p>
          <a:p>
            <a:pPr marL="342900" indent="-342900" algn="l"/>
            <a:r>
              <a:rPr lang="en-GB" sz="1000" dirty="0"/>
              <a:t>	4.  Tact and </a:t>
            </a:r>
            <a:r>
              <a:rPr lang="en-GB" sz="1000" dirty="0" smtClean="0"/>
              <a:t>diplomacy</a:t>
            </a:r>
          </a:p>
          <a:p>
            <a:pPr marL="342900" indent="-342900" algn="l"/>
            <a:r>
              <a:rPr lang="en-GB" sz="1000" dirty="0" smtClean="0"/>
              <a:t>          5. Prioritisation of </a:t>
            </a:r>
            <a:r>
              <a:rPr lang="en-GB" sz="1000" dirty="0"/>
              <a:t>workload</a:t>
            </a:r>
          </a:p>
          <a:p>
            <a:pPr marL="342900" indent="-342900" algn="l"/>
            <a:endParaRPr lang="en-GB" sz="1000" dirty="0"/>
          </a:p>
          <a:p>
            <a:pPr marL="342900" indent="-342900" algn="l"/>
            <a:endParaRPr lang="en-GB" sz="1000" dirty="0" smtClean="0"/>
          </a:p>
          <a:p>
            <a:pPr marL="342900" indent="-342900" algn="l"/>
            <a:endParaRPr lang="en-GB" sz="1000" dirty="0"/>
          </a:p>
          <a:p>
            <a:pPr marL="342900" indent="-342900" algn="l"/>
            <a:endParaRPr lang="en-GB" sz="1000" dirty="0"/>
          </a:p>
          <a:p>
            <a:pPr marL="342900" indent="-342900" algn="l"/>
            <a:r>
              <a:rPr lang="en-GB" sz="1000" dirty="0"/>
              <a:t>6</a:t>
            </a:r>
            <a:r>
              <a:rPr lang="en-GB" sz="1000" dirty="0" smtClean="0"/>
              <a:t>.  </a:t>
            </a:r>
            <a:r>
              <a:rPr lang="en-GB" sz="1000" dirty="0"/>
              <a:t>Self-confidence</a:t>
            </a:r>
          </a:p>
          <a:p>
            <a:pPr marL="342900" indent="-342900" algn="l"/>
            <a:r>
              <a:rPr lang="en-GB" sz="1000" dirty="0"/>
              <a:t>7.  Work well under pressure</a:t>
            </a:r>
          </a:p>
          <a:p>
            <a:pPr marL="342900" indent="-342900" algn="l"/>
            <a:r>
              <a:rPr lang="en-GB" sz="1000" dirty="0" smtClean="0"/>
              <a:t>8</a:t>
            </a:r>
            <a:r>
              <a:rPr lang="en-GB" sz="1000" dirty="0"/>
              <a:t>.  Organisational skills</a:t>
            </a:r>
          </a:p>
          <a:p>
            <a:pPr marL="342900" indent="-342900" algn="l"/>
            <a:r>
              <a:rPr lang="en-GB" sz="1000" dirty="0" smtClean="0"/>
              <a:t>9</a:t>
            </a:r>
            <a:r>
              <a:rPr lang="en-GB" sz="1000" dirty="0"/>
              <a:t>.  Flexibility and adaptability</a:t>
            </a:r>
          </a:p>
          <a:p>
            <a:pPr marL="342900" indent="-342900" algn="l"/>
            <a:r>
              <a:rPr lang="en-GB" sz="1000" dirty="0" smtClean="0"/>
              <a:t>10</a:t>
            </a:r>
            <a:r>
              <a:rPr lang="en-GB" sz="1000" dirty="0"/>
              <a:t>. Problem-solving skills</a:t>
            </a:r>
            <a:endParaRPr lang="en-US" sz="1000" dirty="0"/>
          </a:p>
          <a:p>
            <a:pPr marL="342900" indent="-342900" algn="l"/>
            <a:endParaRPr lang="en-US" sz="1000" dirty="0"/>
          </a:p>
        </p:txBody>
      </p:sp>
      <p:sp>
        <p:nvSpPr>
          <p:cNvPr id="3079" name="Text Box 26"/>
          <p:cNvSpPr txBox="1">
            <a:spLocks noChangeArrowheads="1"/>
          </p:cNvSpPr>
          <p:nvPr/>
        </p:nvSpPr>
        <p:spPr bwMode="auto">
          <a:xfrm>
            <a:off x="12246810" y="3651043"/>
            <a:ext cx="2612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000"/>
              <a:t> </a:t>
            </a:r>
            <a:endParaRPr lang="en-US" sz="1000"/>
          </a:p>
        </p:txBody>
      </p:sp>
      <p:sp>
        <p:nvSpPr>
          <p:cNvPr id="3" name="Rectangle 2"/>
          <p:cNvSpPr/>
          <p:nvPr/>
        </p:nvSpPr>
        <p:spPr>
          <a:xfrm>
            <a:off x="5167664" y="5070375"/>
            <a:ext cx="4536504" cy="163967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QUB CAREERS, EMPLOYABILITY AND SKILLS – Career Consultation</a:t>
            </a:r>
          </a:p>
          <a:p>
            <a:pPr algn="ctr"/>
            <a:endParaRPr lang="en-GB" sz="1100" b="1" dirty="0" smtClean="0">
              <a:solidFill>
                <a:schemeClr val="bg1"/>
              </a:solidFill>
            </a:endParaRPr>
          </a:p>
          <a:p>
            <a:r>
              <a:rPr lang="en-GB" sz="1100" b="1" dirty="0">
                <a:solidFill>
                  <a:schemeClr val="bg1"/>
                </a:solidFill>
              </a:rPr>
              <a:t>Career Consultants will be available at the Careers Stand if you would like to have a brief discussion about your plans – options, support with CVs or applications, interviews, skills development</a:t>
            </a:r>
            <a:r>
              <a:rPr lang="en-GB" sz="1100" b="1" dirty="0" smtClean="0">
                <a:solidFill>
                  <a:schemeClr val="bg1"/>
                </a:solidFill>
              </a:rPr>
              <a:t>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GOFURTH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760" y="6089715"/>
            <a:ext cx="2808312" cy="48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5891" y="1"/>
            <a:ext cx="4953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GB" sz="1200" b="1" i="1" dirty="0" smtClean="0"/>
              <a:t>What is the Jobs </a:t>
            </a:r>
            <a:r>
              <a:rPr lang="en-GB" sz="1200" b="1" i="1" dirty="0"/>
              <a:t>Fair is </a:t>
            </a:r>
            <a:r>
              <a:rPr lang="en-GB" sz="1200" b="1" i="1" dirty="0" smtClean="0"/>
              <a:t>about…</a:t>
            </a:r>
            <a:endParaRPr lang="en-GB" sz="1200" b="1" i="1" dirty="0"/>
          </a:p>
          <a:p>
            <a:pPr algn="l"/>
            <a:endParaRPr lang="en-US" sz="1000" b="1" dirty="0"/>
          </a:p>
          <a:p>
            <a:pPr algn="l"/>
            <a:r>
              <a:rPr lang="en-GB" sz="1000" dirty="0"/>
              <a:t>The Jobs Fair gives you the opportunity to meet with representatives from </a:t>
            </a:r>
            <a:endParaRPr lang="en-GB" sz="1000" dirty="0" smtClean="0"/>
          </a:p>
          <a:p>
            <a:pPr algn="l"/>
            <a:r>
              <a:rPr lang="en-GB" sz="1000" dirty="0" smtClean="0"/>
              <a:t>hospital </a:t>
            </a:r>
            <a:r>
              <a:rPr lang="en-GB" sz="1000" dirty="0"/>
              <a:t>and community Trusts, voluntary and independent sector employers </a:t>
            </a:r>
            <a:endParaRPr lang="en-GB" sz="1000" dirty="0" smtClean="0"/>
          </a:p>
          <a:p>
            <a:pPr algn="l"/>
            <a:r>
              <a:rPr lang="en-GB" sz="1000" dirty="0" smtClean="0"/>
              <a:t>and </a:t>
            </a:r>
            <a:r>
              <a:rPr lang="en-GB" sz="1000" dirty="0"/>
              <a:t>recruitment </a:t>
            </a:r>
            <a:r>
              <a:rPr lang="en-GB" sz="1000" dirty="0" smtClean="0"/>
              <a:t>agencies.  </a:t>
            </a:r>
            <a:r>
              <a:rPr lang="en-GB" sz="1000" dirty="0"/>
              <a:t>It is an opportunity to meet front-line nursing staff </a:t>
            </a:r>
            <a:endParaRPr lang="en-GB" sz="1000" dirty="0" smtClean="0"/>
          </a:p>
          <a:p>
            <a:pPr algn="l"/>
            <a:r>
              <a:rPr lang="en-GB" sz="1000" dirty="0" smtClean="0"/>
              <a:t>and </a:t>
            </a:r>
            <a:r>
              <a:rPr lang="en-GB" sz="1000" dirty="0"/>
              <a:t>to discuss the various career options that are available. Opportunities </a:t>
            </a:r>
            <a:endParaRPr lang="en-GB" sz="1000" dirty="0" smtClean="0"/>
          </a:p>
          <a:p>
            <a:pPr algn="l"/>
            <a:r>
              <a:rPr lang="en-GB" sz="1000" dirty="0" smtClean="0"/>
              <a:t>for </a:t>
            </a:r>
            <a:r>
              <a:rPr lang="en-GB" sz="1000" dirty="0"/>
              <a:t>nurses exist in areas that you may not have </a:t>
            </a:r>
            <a:r>
              <a:rPr lang="en-GB" sz="1000" dirty="0" smtClean="0"/>
              <a:t>even have </a:t>
            </a:r>
            <a:r>
              <a:rPr lang="en-GB" sz="1000" dirty="0"/>
              <a:t>thought about. </a:t>
            </a:r>
            <a:endParaRPr lang="en-GB" sz="1000" dirty="0" smtClean="0"/>
          </a:p>
          <a:p>
            <a:pPr algn="l"/>
            <a:endParaRPr lang="en-GB" sz="1000" dirty="0"/>
          </a:p>
        </p:txBody>
      </p:sp>
      <p:sp>
        <p:nvSpPr>
          <p:cNvPr id="6" name="Rectangle 5"/>
          <p:cNvSpPr/>
          <p:nvPr/>
        </p:nvSpPr>
        <p:spPr>
          <a:xfrm>
            <a:off x="265616" y="5555721"/>
            <a:ext cx="4953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/>
            <a:r>
              <a:rPr lang="en-GB" sz="1000" b="1" i="1" dirty="0"/>
              <a:t>Top </a:t>
            </a:r>
            <a:r>
              <a:rPr lang="en-GB" sz="1000" b="1" i="1" dirty="0" smtClean="0"/>
              <a:t>10 </a:t>
            </a:r>
            <a:r>
              <a:rPr lang="en-GB" sz="1000" b="1" i="1" dirty="0"/>
              <a:t>Skills and Qualities sought by Nursing employers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8655" y="1277627"/>
            <a:ext cx="2151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 smtClean="0"/>
              <a:t>Northern </a:t>
            </a:r>
            <a:r>
              <a:rPr lang="en-GB" sz="1000" dirty="0"/>
              <a:t>HSC Trust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Partnerships in Care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Premiere People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Primary Care Recruitment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QUB Careers, Employability &amp; Skills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QUB Nursing &amp; Midwifery CPAD &amp; NMRU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Rose Lodge Private Nursing Home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Royal Air Force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Royal College of Nursing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Royal Free London NHS Foundation Trust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Royal Navy &amp; Royal Marines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 err="1"/>
              <a:t>Runwood</a:t>
            </a:r>
            <a:r>
              <a:rPr lang="en-GB" sz="1000" dirty="0"/>
              <a:t> Care Homes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Rutledge Recruitment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Scottish Nursing Guild (Belfast)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South Eastern HSC Trust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Southern HSC Trust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Staff Nursing Ltd. (Belfast)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TA Field Hospital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University College London Hospital NHS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Western HSC Trust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000" dirty="0"/>
              <a:t>Wilson </a:t>
            </a:r>
            <a:r>
              <a:rPr lang="en-GB" sz="1000" dirty="0" smtClean="0"/>
              <a:t>Group</a:t>
            </a:r>
            <a:endParaRPr lang="en-GB" sz="1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940808" y="1"/>
            <a:ext cx="0" cy="6858000"/>
          </a:xfrm>
          <a:prstGeom prst="line">
            <a:avLst/>
          </a:prstGeom>
          <a:ln w="57150">
            <a:solidFill>
              <a:srgbClr val="BD4A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5DFCF4E764ED46AA0ED05A1B990EAE" ma:contentTypeVersion="0" ma:contentTypeDescription="Create a new document." ma:contentTypeScope="" ma:versionID="65bad3e92c61b4f982453590841898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8BB112-C534-473E-9CE0-DABF8C4C6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FA2F6C-1710-48FA-996B-EDF5C72792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3CFE8E-CCF9-4589-AFAB-D2E5D8A3FAD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</TotalTime>
  <Words>634</Words>
  <Application>Microsoft Office PowerPoint</Application>
  <PresentationFormat>A4 Paper (210x297 mm)</PresentationFormat>
  <Paragraphs>146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QUB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Nursing</dc:creator>
  <cp:lastModifiedBy>Nuala Neill</cp:lastModifiedBy>
  <cp:revision>150</cp:revision>
  <cp:lastPrinted>2015-10-22T12:29:58Z</cp:lastPrinted>
  <dcterms:created xsi:type="dcterms:W3CDTF">2006-10-03T09:11:52Z</dcterms:created>
  <dcterms:modified xsi:type="dcterms:W3CDTF">2015-10-22T12:54:45Z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0x0101003D5DFCF4E764ED46AA0ED05A1B990EAE</vt:lpwstr>
  </property>
</Properties>
</file>